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embeddedFontLst>
    <p:embeddedFont>
      <p:font typeface="Garamond"/>
      <p:regular r:id="rId46"/>
      <p:bold r:id="rId47"/>
      <p:italic r:id="rId48"/>
      <p:boldItalic r:id="rId49"/>
    </p:embeddedFont>
    <p:embeddedFont>
      <p:font typeface="EB Garamon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4" roundtripDataSignature="AMtx7mjXP3YZ6gbmAxfBhm54BGqZA+jh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Garamond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aramond-italic.fntdata"/><Relationship Id="rId47" Type="http://schemas.openxmlformats.org/officeDocument/2006/relationships/font" Target="fonts/Garamond-bold.fntdata"/><Relationship Id="rId49" Type="http://schemas.openxmlformats.org/officeDocument/2006/relationships/font" Target="fonts/Garamon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EBGaramond-bold.fntdata"/><Relationship Id="rId50" Type="http://schemas.openxmlformats.org/officeDocument/2006/relationships/font" Target="fonts/EBGaramond-regular.fntdata"/><Relationship Id="rId53" Type="http://schemas.openxmlformats.org/officeDocument/2006/relationships/font" Target="fonts/EBGaramond-boldItalic.fntdata"/><Relationship Id="rId52" Type="http://schemas.openxmlformats.org/officeDocument/2006/relationships/font" Target="fonts/EBGaramon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3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3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Noto Sans Symbols"/>
              <a:buChar char="▪"/>
              <a:defRPr/>
            </a:lvl1pPr>
            <a:lvl2pPr indent="-350519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Font typeface="Noto Sans Symbols"/>
              <a:buChar char="▪"/>
              <a:defRPr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Noto Sans Symbols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Noto Sans Symbols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43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3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2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" type="body"/>
          </p:nvPr>
        </p:nvSpPr>
        <p:spPr>
          <a:xfrm rot="5400000">
            <a:off x="4096847" y="-1079990"/>
            <a:ext cx="399830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2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2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2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/>
          <p:nvPr>
            <p:ph type="title"/>
          </p:nvPr>
        </p:nvSpPr>
        <p:spPr>
          <a:xfrm rot="5400000">
            <a:off x="7331869" y="2155031"/>
            <a:ext cx="5414963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3"/>
          <p:cNvSpPr txBox="1"/>
          <p:nvPr>
            <p:ph idx="1" type="body"/>
          </p:nvPr>
        </p:nvSpPr>
        <p:spPr>
          <a:xfrm rot="5400000">
            <a:off x="1997869" y="-397669"/>
            <a:ext cx="5414963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3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3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3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 txBox="1"/>
          <p:nvPr>
            <p:ph type="title"/>
          </p:nvPr>
        </p:nvSpPr>
        <p:spPr>
          <a:xfrm>
            <a:off x="839788" y="668338"/>
            <a:ext cx="10515600" cy="1084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" type="body"/>
          </p:nvPr>
        </p:nvSpPr>
        <p:spPr>
          <a:xfrm>
            <a:off x="839788" y="18288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" name="Google Shape;21;p44"/>
          <p:cNvSpPr txBox="1"/>
          <p:nvPr>
            <p:ph idx="2" type="body"/>
          </p:nvPr>
        </p:nvSpPr>
        <p:spPr>
          <a:xfrm>
            <a:off x="839788" y="2743199"/>
            <a:ext cx="5157787" cy="34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3" type="body"/>
          </p:nvPr>
        </p:nvSpPr>
        <p:spPr>
          <a:xfrm>
            <a:off x="6172200" y="18288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" name="Google Shape;23;p44"/>
          <p:cNvSpPr txBox="1"/>
          <p:nvPr>
            <p:ph idx="4" type="body"/>
          </p:nvPr>
        </p:nvSpPr>
        <p:spPr>
          <a:xfrm>
            <a:off x="6172200" y="2743199"/>
            <a:ext cx="5183188" cy="34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5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6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6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7"/>
          <p:cNvSpPr txBox="1"/>
          <p:nvPr>
            <p:ph idx="1" type="body"/>
          </p:nvPr>
        </p:nvSpPr>
        <p:spPr>
          <a:xfrm>
            <a:off x="838200" y="2057399"/>
            <a:ext cx="5181600" cy="411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2" type="body"/>
          </p:nvPr>
        </p:nvSpPr>
        <p:spPr>
          <a:xfrm>
            <a:off x="6172200" y="2057399"/>
            <a:ext cx="5181600" cy="411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7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8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8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8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8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9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9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9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0"/>
          <p:cNvSpPr txBox="1"/>
          <p:nvPr>
            <p:ph type="title"/>
          </p:nvPr>
        </p:nvSpPr>
        <p:spPr>
          <a:xfrm>
            <a:off x="839788" y="685800"/>
            <a:ext cx="393223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EB 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1" type="body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60"/>
              <a:buChar char="▪"/>
              <a:defRPr sz="3200"/>
            </a:lvl1pPr>
            <a:lvl2pPr indent="-3708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240"/>
              <a:buChar char="▪"/>
              <a:defRPr sz="2800"/>
            </a:lvl2pPr>
            <a:lvl3pPr indent="-35051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Char char="▪"/>
              <a:defRPr sz="2400"/>
            </a:lvl3pPr>
            <a:lvl4pPr indent="-3302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000"/>
            </a:lvl4pPr>
            <a:lvl5pPr indent="-3302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50"/>
          <p:cNvSpPr txBox="1"/>
          <p:nvPr>
            <p:ph idx="2" type="body"/>
          </p:nvPr>
        </p:nvSpPr>
        <p:spPr>
          <a:xfrm>
            <a:off x="839788" y="2209800"/>
            <a:ext cx="3932237" cy="3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50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0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1"/>
          <p:cNvSpPr txBox="1"/>
          <p:nvPr>
            <p:ph type="title"/>
          </p:nvPr>
        </p:nvSpPr>
        <p:spPr>
          <a:xfrm>
            <a:off x="839788" y="685800"/>
            <a:ext cx="393223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EB 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1"/>
          <p:cNvSpPr/>
          <p:nvPr>
            <p:ph idx="2" type="pic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51"/>
          <p:cNvSpPr txBox="1"/>
          <p:nvPr>
            <p:ph idx="1" type="body"/>
          </p:nvPr>
        </p:nvSpPr>
        <p:spPr>
          <a:xfrm>
            <a:off x="839788" y="2209800"/>
            <a:ext cx="3932237" cy="3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51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1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ED7D31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42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  <a:defRPr b="0" i="0" sz="5200" u="none" cap="none" strike="noStrik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42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1E8EF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E1E8EF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E1E8EF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20039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E1E8EF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20039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E1E8EF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42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42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42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jpg"/><Relationship Id="rId5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.jpg"/><Relationship Id="rId5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None/>
            </a:pPr>
            <a:br>
              <a:rPr lang="ru-RU" sz="6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600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Неосократический диалог</a:t>
            </a:r>
            <a:br>
              <a:rPr lang="ru-RU" sz="600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600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при обучении стереометрии </a:t>
            </a:r>
            <a:b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ru-RU" sz="31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Фролова Марина Витальевна</a:t>
            </a:r>
            <a:br>
              <a:rPr b="1" lang="ru-RU"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Ассистент кафедры методики обучения математике и информатике</a:t>
            </a: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РГПУ им. А. И. Герцена </a:t>
            </a:r>
            <a:b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СПб</a:t>
            </a:r>
            <a:b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</a:t>
            </a:r>
            <a:b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marinafrolova25@mail.ru</a:t>
            </a:r>
            <a:b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None/>
            </a:pPr>
            <a: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Когда использовать </a:t>
            </a:r>
            <a:b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неосократического диалога</a:t>
            </a:r>
            <a:endParaRPr/>
          </a:p>
        </p:txBody>
      </p:sp>
      <p:sp>
        <p:nvSpPr>
          <p:cNvPr id="154" name="Google Shape;154;p10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начале работы с задачей (при анализе условия или заключения)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момент выбора способов решения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заключительном этапе в технологии варьирования </a:t>
            </a:r>
            <a:endParaRPr/>
          </a:p>
          <a:p>
            <a:pPr indent="-8635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title"/>
          </p:nvPr>
        </p:nvSpPr>
        <p:spPr>
          <a:xfrm>
            <a:off x="1067829" y="136525"/>
            <a:ext cx="10449784" cy="1265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br>
              <a:rPr lang="ru-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каком материале? </a:t>
            </a:r>
            <a:br>
              <a:rPr lang="ru-RU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1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7/8/25</a:t>
            </a:r>
            <a:endParaRPr/>
          </a:p>
        </p:txBody>
      </p:sp>
      <p:sp>
        <p:nvSpPr>
          <p:cNvPr id="161" name="Google Shape;161;p11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2" name="Google Shape;162;p11"/>
          <p:cNvSpPr txBox="1"/>
          <p:nvPr/>
        </p:nvSpPr>
        <p:spPr>
          <a:xfrm>
            <a:off x="674387" y="1353404"/>
            <a:ext cx="8932922" cy="2739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Проблемы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Сложности со стереометрией в школе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Статистика ЕГЭ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Требования ФГОС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Проектные и исследовательские навыки </a:t>
            </a:r>
            <a:endParaRPr/>
          </a:p>
        </p:txBody>
      </p:sp>
      <p:pic>
        <p:nvPicPr>
          <p:cNvPr id="163" name="Google Shape;1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0079" y="2225585"/>
            <a:ext cx="4879774" cy="390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87" y="4101107"/>
            <a:ext cx="2969629" cy="222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2079" y="4264857"/>
            <a:ext cx="3048000" cy="20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>
            <p:ph type="title"/>
          </p:nvPr>
        </p:nvSpPr>
        <p:spPr>
          <a:xfrm>
            <a:off x="4396902" y="719025"/>
            <a:ext cx="10449784" cy="1265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b="1" lang="ru-RU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Сложности со стереометрией в школе </a:t>
            </a:r>
            <a:br>
              <a:rPr lang="ru-RU" sz="32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171" name="Google Shape;171;p12"/>
          <p:cNvSpPr txBox="1"/>
          <p:nvPr>
            <p:ph idx="1" type="body"/>
          </p:nvPr>
        </p:nvSpPr>
        <p:spPr>
          <a:xfrm>
            <a:off x="4667081" y="5731154"/>
            <a:ext cx="10442448" cy="390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635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7/8/25</a:t>
            </a:r>
            <a:endParaRPr/>
          </a:p>
        </p:txBody>
      </p: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Изображение выглядит как зарисовка, рисунок, искусство&#10;&#10;Автоматически созданное описание" id="174" name="Google Shape;1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533" y="489018"/>
            <a:ext cx="3873369" cy="44660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2"/>
          <p:cNvSpPr txBox="1"/>
          <p:nvPr/>
        </p:nvSpPr>
        <p:spPr>
          <a:xfrm>
            <a:off x="4763732" y="1736246"/>
            <a:ext cx="6870127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Аксиоматическое построение теории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Большое количество нового материала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Недостаточно развитое пространственное мышление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Плоские чертежи пространственных объектов </a:t>
            </a:r>
            <a:endParaRPr/>
          </a:p>
          <a:p>
            <a:pPr indent="45021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None/>
            </a:pPr>
            <a: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Когда использовать </a:t>
            </a:r>
            <a:b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неосократического диалога</a:t>
            </a:r>
            <a:endParaRPr/>
          </a:p>
        </p:txBody>
      </p:sp>
      <p:sp>
        <p:nvSpPr>
          <p:cNvPr id="181" name="Google Shape;181;p13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начале работы с задачей (при анализе условия или заключения)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момент выбора способов решения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заключительном этапе в технологии варьирования </a:t>
            </a:r>
            <a:endParaRPr/>
          </a:p>
          <a:p>
            <a:pPr indent="-8635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>
            <p:ph type="title"/>
          </p:nvPr>
        </p:nvSpPr>
        <p:spPr>
          <a:xfrm>
            <a:off x="838200" y="681037"/>
            <a:ext cx="117195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Times New Roman"/>
              <a:buNone/>
            </a:pPr>
            <a:r>
              <a:rPr b="1" lang="ru-RU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Использование НСД в начале работы с задачей</a:t>
            </a:r>
            <a:br>
              <a:rPr lang="ru-RU" sz="4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400"/>
          </a:p>
        </p:txBody>
      </p:sp>
      <p:sp>
        <p:nvSpPr>
          <p:cNvPr id="187" name="Google Shape;187;p14"/>
          <p:cNvSpPr txBox="1"/>
          <p:nvPr>
            <p:ph idx="1" type="body"/>
          </p:nvPr>
        </p:nvSpPr>
        <p:spPr>
          <a:xfrm>
            <a:off x="609600" y="1645257"/>
            <a:ext cx="6827520" cy="39983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2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Char char="▪"/>
            </a:pPr>
            <a:r>
              <a:rPr lang="ru-RU"/>
              <a:t> </a:t>
            </a:r>
            <a:endParaRPr/>
          </a:p>
        </p:txBody>
      </p:sp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b="16930" l="21433" r="27364" t="0"/>
          <a:stretch/>
        </p:blipFill>
        <p:spPr>
          <a:xfrm>
            <a:off x="7086600" y="1568715"/>
            <a:ext cx="4389120" cy="451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title"/>
          </p:nvPr>
        </p:nvSpPr>
        <p:spPr>
          <a:xfrm>
            <a:off x="1021080" y="20859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EB Garamond"/>
              <a:buNone/>
            </a:pPr>
            <a:r>
              <a:rPr b="1" lang="ru-RU" sz="2400">
                <a:solidFill>
                  <a:srgbClr val="002060"/>
                </a:solidFill>
              </a:rPr>
              <a:t>Организация работы с задачей в методике неосократического диалога </a:t>
            </a:r>
            <a:endParaRPr/>
          </a:p>
        </p:txBody>
      </p:sp>
      <p:sp>
        <p:nvSpPr>
          <p:cNvPr id="194" name="Google Shape;194;p15"/>
          <p:cNvSpPr txBox="1"/>
          <p:nvPr>
            <p:ph idx="1" type="body"/>
          </p:nvPr>
        </p:nvSpPr>
        <p:spPr>
          <a:xfrm>
            <a:off x="655320" y="1534160"/>
            <a:ext cx="5440680" cy="48056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2556" t="-18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Char char="▪"/>
            </a:pPr>
            <a:r>
              <a:rPr lang="ru-RU"/>
              <a:t> </a:t>
            </a:r>
            <a:endParaRPr/>
          </a:p>
        </p:txBody>
      </p:sp>
      <p:pic>
        <p:nvPicPr>
          <p:cNvPr id="195" name="Google Shape;195;p15"/>
          <p:cNvPicPr preferRelativeResize="0"/>
          <p:nvPr/>
        </p:nvPicPr>
        <p:blipFill rotWithShape="1">
          <a:blip r:embed="rId4">
            <a:alphaModFix/>
          </a:blip>
          <a:srcRect b="0" l="3708" r="18685" t="0"/>
          <a:stretch/>
        </p:blipFill>
        <p:spPr>
          <a:xfrm>
            <a:off x="6096000" y="1347105"/>
            <a:ext cx="5166359" cy="499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708" r="18685" t="0"/>
          <a:stretch/>
        </p:blipFill>
        <p:spPr>
          <a:xfrm>
            <a:off x="6292961" y="872452"/>
            <a:ext cx="5294826" cy="5113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/>
          <p:nvPr/>
        </p:nvSpPr>
        <p:spPr>
          <a:xfrm>
            <a:off x="792319" y="872452"/>
            <a:ext cx="5500642" cy="55399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459" r="-1380" t="-2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Avenir"/>
                <a:ea typeface="Avenir"/>
                <a:cs typeface="Avenir"/>
                <a:sym typeface="Avenir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304799" y="703975"/>
            <a:ext cx="11531600" cy="39510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218" t="-6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Char char="▪"/>
            </a:pPr>
            <a:r>
              <a:rPr lang="ru-RU"/>
              <a:t> </a:t>
            </a:r>
            <a:endParaRPr/>
          </a:p>
        </p:txBody>
      </p:sp>
      <p:pic>
        <p:nvPicPr>
          <p:cNvPr id="207" name="Google Shape;2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7545" y="4508663"/>
            <a:ext cx="8596909" cy="234933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 txBox="1"/>
          <p:nvPr/>
        </p:nvSpPr>
        <p:spPr>
          <a:xfrm>
            <a:off x="414866" y="6166990"/>
            <a:ext cx="614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type="title"/>
          </p:nvPr>
        </p:nvSpPr>
        <p:spPr>
          <a:xfrm>
            <a:off x="977899" y="378509"/>
            <a:ext cx="5251316" cy="1807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mes New Roman"/>
              <a:buNone/>
            </a:pPr>
            <a:r>
              <a:rPr b="1"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Сложности учителя</a:t>
            </a:r>
            <a:endParaRPr/>
          </a:p>
        </p:txBody>
      </p:sp>
      <p:sp>
        <p:nvSpPr>
          <p:cNvPr id="214" name="Google Shape;214;p18"/>
          <p:cNvSpPr txBox="1"/>
          <p:nvPr>
            <p:ph idx="1" type="body"/>
          </p:nvPr>
        </p:nvSpPr>
        <p:spPr>
          <a:xfrm>
            <a:off x="717280" y="2304348"/>
            <a:ext cx="5124586" cy="3843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EB Garamond"/>
              <a:buAutoNum type="arabicPeriod"/>
            </a:pPr>
            <a:r>
              <a:rPr lang="ru-RU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задать первый </a:t>
            </a:r>
            <a:r>
              <a:rPr b="1" lang="ru-RU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общий вопрос </a:t>
            </a:r>
            <a:r>
              <a:rPr lang="ru-RU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(достаточно широкий и не имеющий однозначного ответа)? 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EB Garamond"/>
              <a:buAutoNum type="arabicPeriod"/>
            </a:pPr>
            <a:r>
              <a:rPr lang="ru-RU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Указание на </a:t>
            </a:r>
            <a:r>
              <a:rPr b="1" lang="ru-RU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противоречия</a:t>
            </a:r>
            <a:r>
              <a:rPr lang="ru-RU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ответе методом вопрошания, позволяя учащемуся самому додумать.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EB Garamond"/>
              <a:buAutoNum type="arabicPeriod"/>
            </a:pPr>
            <a:r>
              <a:rPr lang="ru-RU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Поощрение без одобрения.</a:t>
            </a:r>
            <a:endParaRPr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Залипание заметок с вопросительными знаками" id="215" name="Google Shape;215;p18"/>
          <p:cNvPicPr preferRelativeResize="0"/>
          <p:nvPr/>
        </p:nvPicPr>
        <p:blipFill rotWithShape="1">
          <a:blip r:embed="rId3">
            <a:alphaModFix/>
          </a:blip>
          <a:srcRect b="-1" l="22203" r="19758" t="0"/>
          <a:stretch/>
        </p:blipFill>
        <p:spPr>
          <a:xfrm>
            <a:off x="6229215" y="10"/>
            <a:ext cx="5962785" cy="685799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829604" y="583477"/>
            <a:ext cx="10860998" cy="1265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учителю подготовиться к неосократической беседе </a:t>
            </a:r>
            <a:endParaRPr/>
          </a:p>
        </p:txBody>
      </p:sp>
      <p:sp>
        <p:nvSpPr>
          <p:cNvPr id="221" name="Google Shape;221;p19"/>
          <p:cNvSpPr txBox="1"/>
          <p:nvPr>
            <p:ph idx="1" type="body"/>
          </p:nvPr>
        </p:nvSpPr>
        <p:spPr>
          <a:xfrm>
            <a:off x="649996" y="2082188"/>
            <a:ext cx="4211172" cy="4174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Char char="▪"/>
            </a:pPr>
            <a:r>
              <a:rPr b="1" lang="ru-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Хорошо разобраться в теме</a:t>
            </a:r>
            <a:r>
              <a:rPr lang="ru-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чтобы уметь сориентироваться, если беседа пойдет не по плану, вовремя придумать аргумент и вопросом подтолкнуть на него ученика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20"/>
              <a:buFont typeface="Noto Sans Symbols"/>
              <a:buChar char="▪"/>
            </a:pPr>
            <a:r>
              <a:rPr b="1" lang="ru-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Продумать основополагающие вопросы </a:t>
            </a:r>
            <a:r>
              <a:rPr lang="ru-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(общий и направляющие)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20"/>
              <a:buFont typeface="Noto Sans Symbols"/>
              <a:buChar char="▪"/>
            </a:pPr>
            <a:r>
              <a:rPr lang="ru-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Продумать </a:t>
            </a:r>
            <a:r>
              <a:rPr b="1" lang="ru-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разные направлен</a:t>
            </a:r>
            <a:r>
              <a:rPr lang="ru-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ия беседы, аргументы</a:t>
            </a:r>
            <a:endParaRPr/>
          </a:p>
          <a:p>
            <a:pPr indent="-8635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3">
            <a:alphaModFix/>
          </a:blip>
          <a:srcRect b="1" l="0" r="6235" t="0"/>
          <a:stretch/>
        </p:blipFill>
        <p:spPr>
          <a:xfrm>
            <a:off x="5134372" y="2224055"/>
            <a:ext cx="6181328" cy="375764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23" name="Google Shape;223;p19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-1948862" y="790734"/>
            <a:ext cx="1166231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EB Garamond"/>
              <a:buNone/>
            </a:pPr>
            <a:r>
              <a:rPr lang="ru-RU" sz="4000">
                <a:solidFill>
                  <a:srgbClr val="002060"/>
                </a:solidFill>
              </a:rPr>
              <a:t>Диалог Сократа</a:t>
            </a:r>
            <a:br>
              <a:rPr lang="ru-RU" sz="4000">
                <a:solidFill>
                  <a:srgbClr val="002060"/>
                </a:solidFill>
              </a:rPr>
            </a:br>
            <a:r>
              <a:rPr lang="ru-RU" sz="4000">
                <a:solidFill>
                  <a:srgbClr val="002060"/>
                </a:solidFill>
              </a:rPr>
              <a:t>(</a:t>
            </a:r>
            <a:r>
              <a:rPr lang="ru-RU" sz="3600">
                <a:solidFill>
                  <a:srgbClr val="002060"/>
                </a:solidFill>
              </a:rPr>
              <a:t>сократовский диалог) 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734291" y="2280643"/>
            <a:ext cx="5690493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Сократ жил в Афинах в 469-399 до н. э. 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Вопрошание 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Платон «Апология Сократа», «Пир», «Федон» и Ксенофонт «Воспоминание о Сократе». 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Платон назвал метод Сократа </a:t>
            </a:r>
            <a:r>
              <a:rPr b="1"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майевтикой</a:t>
            </a:r>
            <a:endParaRPr b="1" sz="1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Диалог Сократа – </a:t>
            </a: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форма беседы Сократа один на один с молодыми людьми о </a:t>
            </a:r>
            <a:r>
              <a:rPr b="1"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неоднозначных </a:t>
            </a: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вопросах с использованием </a:t>
            </a:r>
            <a:r>
              <a:rPr b="1"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эленхоса </a:t>
            </a: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постижения </a:t>
            </a:r>
            <a:r>
              <a:rPr b="1"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истины.</a:t>
            </a: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715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1216" l="0" r="-3" t="0"/>
          <a:stretch/>
        </p:blipFill>
        <p:spPr>
          <a:xfrm>
            <a:off x="9010910" y="1661952"/>
            <a:ext cx="2573109" cy="33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705" y="696501"/>
            <a:ext cx="1846284" cy="27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5">
            <a:alphaModFix/>
          </a:blip>
          <a:srcRect b="11141" l="0" r="0" t="0"/>
          <a:stretch/>
        </p:blipFill>
        <p:spPr>
          <a:xfrm>
            <a:off x="6794705" y="3646820"/>
            <a:ext cx="1976129" cy="263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None/>
            </a:pPr>
            <a: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Когда использовать </a:t>
            </a:r>
            <a:b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неосократического диалога</a:t>
            </a:r>
            <a:endParaRPr/>
          </a:p>
        </p:txBody>
      </p:sp>
      <p:sp>
        <p:nvSpPr>
          <p:cNvPr id="230" name="Google Shape;230;p20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начале работы с задачей (при анализе условия или заключения)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момент выбора способов решения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заключительном этапе в технологии варьирования </a:t>
            </a:r>
            <a:endParaRPr/>
          </a:p>
          <a:p>
            <a:pPr indent="-8635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>
            <p:ph type="title"/>
          </p:nvPr>
        </p:nvSpPr>
        <p:spPr>
          <a:xfrm>
            <a:off x="838199" y="2665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Times New Roman"/>
              <a:buNone/>
            </a:pPr>
            <a:r>
              <a:rPr lang="ru-RU" sz="4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момент выбора способов решения</a:t>
            </a:r>
            <a:endParaRPr/>
          </a:p>
        </p:txBody>
      </p:sp>
      <p:sp>
        <p:nvSpPr>
          <p:cNvPr id="236" name="Google Shape;236;p21"/>
          <p:cNvSpPr txBox="1"/>
          <p:nvPr>
            <p:ph idx="1" type="body"/>
          </p:nvPr>
        </p:nvSpPr>
        <p:spPr>
          <a:xfrm>
            <a:off x="838199" y="1748904"/>
            <a:ext cx="10515600" cy="39983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94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Char char="▪"/>
            </a:pPr>
            <a:r>
              <a:rPr lang="ru-RU"/>
              <a:t> </a:t>
            </a:r>
            <a:endParaRPr/>
          </a:p>
        </p:txBody>
      </p:sp>
      <p:pic>
        <p:nvPicPr>
          <p:cNvPr id="237" name="Google Shape;2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1963" y="3194578"/>
            <a:ext cx="3092624" cy="275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 txBox="1"/>
          <p:nvPr/>
        </p:nvSpPr>
        <p:spPr>
          <a:xfrm>
            <a:off x="5815941" y="5920844"/>
            <a:ext cx="6097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Рис.1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pic>
        <p:nvPicPr>
          <p:cNvPr id="244" name="Google Shape;244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84082"/>
            <a:ext cx="10515600" cy="588983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pic>
        <p:nvPicPr>
          <p:cNvPr id="250" name="Google Shape;250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32705"/>
            <a:ext cx="10146027" cy="579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pic>
        <p:nvPicPr>
          <p:cNvPr id="256" name="Google Shape;256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978" y="482456"/>
            <a:ext cx="10414827" cy="589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pic>
        <p:nvPicPr>
          <p:cNvPr id="262" name="Google Shape;262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98764"/>
            <a:ext cx="9931400" cy="583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pic>
        <p:nvPicPr>
          <p:cNvPr id="268" name="Google Shape;26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31420"/>
            <a:ext cx="10479747" cy="579515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 txBox="1"/>
          <p:nvPr/>
        </p:nvSpPr>
        <p:spPr>
          <a:xfrm>
            <a:off x="802347" y="595724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None/>
            </a:pPr>
            <a: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Когда использовать </a:t>
            </a:r>
            <a:b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неосократического диалога</a:t>
            </a:r>
            <a:endParaRPr/>
          </a:p>
        </p:txBody>
      </p:sp>
      <p:sp>
        <p:nvSpPr>
          <p:cNvPr id="275" name="Google Shape;275;p27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начале работы с задачей (при анализе условия или заключения)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момент выбора способов решения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240"/>
              <a:buChar char="▪"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заключительном этапе в технологии варьирования </a:t>
            </a:r>
            <a:endParaRPr/>
          </a:p>
          <a:p>
            <a:pPr indent="-8635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838200" y="8530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None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Заключительный </a:t>
            </a:r>
            <a:r>
              <a:rPr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 работы с задачей </a:t>
            </a:r>
            <a:b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Приемы варьирования </a:t>
            </a:r>
            <a:br>
              <a:rPr lang="ru-RU" sz="5400"/>
            </a:br>
            <a:endParaRPr/>
          </a:p>
        </p:txBody>
      </p:sp>
      <p:sp>
        <p:nvSpPr>
          <p:cNvPr id="281" name="Google Shape;281;p28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40"/>
              <a:buAutoNum type="arabicParenR"/>
            </a:pPr>
            <a:r>
              <a:rPr b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Меняются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(добавляются) </a:t>
            </a:r>
            <a:r>
              <a:rPr lang="ru-RU" sz="28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данные в условие 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при том же требовании задачи.</a:t>
            </a:r>
            <a:endParaRPr/>
          </a:p>
          <a:p>
            <a:pPr indent="-514350" lvl="0" marL="5143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240"/>
              <a:buAutoNum type="arabicParenR"/>
            </a:pPr>
            <a:r>
              <a:rPr b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Меняется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добавляется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ru-RU" sz="28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требование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задачи при том же условии задачи.</a:t>
            </a:r>
            <a:endParaRPr/>
          </a:p>
          <a:p>
            <a:pPr indent="-514350" lvl="0" marL="5143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240"/>
              <a:buAutoNum type="arabicParenR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Составляются </a:t>
            </a:r>
            <a:r>
              <a:rPr b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обратные 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задачи. </a:t>
            </a:r>
            <a:endParaRPr/>
          </a:p>
          <a:p>
            <a:pPr indent="-514350" lvl="0" marL="5143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240"/>
              <a:buAutoNum type="arabicParenR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Конструируются </a:t>
            </a:r>
            <a:r>
              <a:rPr b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новые 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(связи между новыми условиями и новыми заключениями).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природа, овощи, земля, растение&#10;&#10;Автоматически созданное описание" id="286" name="Google Shape;286;p2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" l="4445" r="1" t="0"/>
          <a:stretch/>
        </p:blipFill>
        <p:spPr>
          <a:xfrm>
            <a:off x="20" y="-789709"/>
            <a:ext cx="12191980" cy="616454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>
            <p:ph type="ctrTitle"/>
          </p:nvPr>
        </p:nvSpPr>
        <p:spPr>
          <a:xfrm>
            <a:off x="879760" y="3429000"/>
            <a:ext cx="5216240" cy="19458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EB Garamond"/>
              <a:buNone/>
            </a:pPr>
            <a:r>
              <a:rPr lang="ru-RU" sz="3200">
                <a:solidFill>
                  <a:srgbClr val="FFFFFF"/>
                </a:solidFill>
              </a:rPr>
              <a:t>Задача решение и варьирование </a:t>
            </a:r>
            <a:endParaRPr/>
          </a:p>
        </p:txBody>
      </p:sp>
      <p:sp>
        <p:nvSpPr>
          <p:cNvPr id="288" name="Google Shape;288;p29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496963" y="5468629"/>
            <a:ext cx="1119807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0215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 правильный тетраэдр. </a:t>
            </a:r>
            <a:endParaRPr/>
          </a:p>
          <a:p>
            <a:pPr indent="450215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Докажите, что все противоположные ребра перпендикулярны.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EB Garamond"/>
              <a:buNone/>
            </a:pPr>
            <a:r>
              <a:rPr lang="ru-RU" sz="5400">
                <a:solidFill>
                  <a:srgbClr val="002060"/>
                </a:solidFill>
              </a:rPr>
              <a:t>Сократический диалог</a:t>
            </a:r>
            <a:br>
              <a:rPr lang="ru-RU" sz="5400">
                <a:solidFill>
                  <a:srgbClr val="002060"/>
                </a:solidFill>
              </a:rPr>
            </a:b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838200" y="1429847"/>
            <a:ext cx="6621966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диалога Сократа применил немецким математиком и философом </a:t>
            </a:r>
            <a:r>
              <a:rPr b="1"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Леонард Нельсон </a:t>
            </a: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начале ХX века. В 1922 году им была основана Философско-политическая академия, где сократический диалог рассматривался как главный принцип обучения.  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Мэтью Липман</a:t>
            </a: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создатель движения «Философия для детей»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635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1102113" y="4271374"/>
            <a:ext cx="609414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Дьюи Д. Психология и педагогика мышления / перевод с английского Н. М. Никольской. – М.: Совершенство, 1997. – 208 с.</a:t>
            </a:r>
            <a:endParaRPr b="0" i="1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304049" y="1544935"/>
            <a:ext cx="48879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Нельсон Л. Метод Сократа: лекция. / Л. Нельсон – Франция.: Общественная жизнь, 1929. – С. 21-78.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7304091" y="3429000"/>
            <a:ext cx="442052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Дидактические принципы программы «Философия для детей» (М. Липман) в свете концепции универсальных компетентностей  Тылик А. Ю.1, к. Филос. Н. Педагогика. Вопросы теории и практики 2020. Том 5. Выпуск 1. С. 55-59.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1247775" y="5276388"/>
            <a:ext cx="953452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Сократический диалог(=неосократический диалог =полилог) – </a:t>
            </a: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модерируемые </a:t>
            </a:r>
            <a:r>
              <a:rPr lang="ru-RU" sz="2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групповые дискуссии</a:t>
            </a: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модератор </a:t>
            </a:r>
            <a:r>
              <a:rPr lang="ru-RU" sz="2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воздерживается от любого выражения мнения </a:t>
            </a:r>
            <a:r>
              <a:rPr lang="ru-RU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поводу обсуждаемого вопроса.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304049" y="2408833"/>
            <a:ext cx="41083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Nelson, Leonard: Die sokratische Methode. Mit einem Vorwort v. Gisela Raupach-Strey. Kassel: Weber &amp; Zucht, 2. Aufl., 1996. 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635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текст, диаграмма, зарисовка, рисунок&#10;&#10;Автоматически созданное описание" id="296" name="Google Shape;2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44" y="285035"/>
            <a:ext cx="11644312" cy="62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635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диаграмма, оригами, зарисовка, рисунок&#10;&#10;Автоматически созданное описание"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45053"/>
            <a:ext cx="10515600" cy="596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635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зарисовка, рисунок, диаграмма, оригами&#10;&#10;Автоматически созданное описание" id="310" name="Google Shape;3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12229"/>
            <a:ext cx="9663801" cy="56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635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диаграмма, рисунок, зарисовка, круг&#10;&#10;Автоматически созданное описание" id="317" name="Google Shape;3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674420"/>
            <a:ext cx="10915812" cy="550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6675399" y="-447324"/>
            <a:ext cx="4491821" cy="16162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Times New Roman"/>
              <a:buNone/>
            </a:pPr>
            <a:r>
              <a:rPr lang="ru-RU" sz="4000">
                <a:latin typeface="Times New Roman"/>
                <a:ea typeface="Times New Roman"/>
                <a:cs typeface="Times New Roman"/>
                <a:sym typeface="Times New Roman"/>
              </a:rPr>
              <a:t>Важные вопросы</a:t>
            </a:r>
            <a:endParaRPr sz="4000"/>
          </a:p>
        </p:txBody>
      </p:sp>
      <p:pic>
        <p:nvPicPr>
          <p:cNvPr descr="Лупа и вопросительный знак" id="323" name="Google Shape;323;p34"/>
          <p:cNvPicPr preferRelativeResize="0"/>
          <p:nvPr/>
        </p:nvPicPr>
        <p:blipFill rotWithShape="1">
          <a:blip r:embed="rId3">
            <a:alphaModFix/>
          </a:blip>
          <a:srcRect b="0" l="26824" r="23176" t="0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/>
          <p:nvPr>
            <p:ph idx="1" type="body"/>
          </p:nvPr>
        </p:nvSpPr>
        <p:spPr>
          <a:xfrm>
            <a:off x="6162424" y="1287414"/>
            <a:ext cx="5517770" cy="5147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60"/>
              <a:buFont typeface="Noto Sans Symbols"/>
              <a:buChar char="▪"/>
            </a:pP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любой ли задачи можно стартовать?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▪"/>
            </a:pP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определить, какую задачу выбрать?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▪"/>
            </a:pP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любой ли задачей можно таким образом работать?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▪"/>
            </a:pP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ли назвать эту деятельность исследовательской?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▪"/>
            </a:pP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Процесс бесконечен? Когда остановиться?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▪"/>
            </a:pP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определить степень сложности придуманных задач?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▪"/>
            </a:pP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Необходимо ли решать все придуманные задачи? 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title"/>
          </p:nvPr>
        </p:nvSpPr>
        <p:spPr>
          <a:xfrm>
            <a:off x="877824" y="800908"/>
            <a:ext cx="6102158" cy="1265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ru-RU"/>
              <a:t>БММ 2023</a:t>
            </a:r>
            <a:br>
              <a:rPr lang="ru-RU"/>
            </a:br>
            <a:r>
              <a:rPr lang="ru-RU"/>
              <a:t>Блуждающие в стереометрии</a:t>
            </a:r>
            <a:endParaRPr/>
          </a:p>
        </p:txBody>
      </p:sp>
      <p:pic>
        <p:nvPicPr>
          <p:cNvPr id="330" name="Google Shape;330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24" y="2439119"/>
            <a:ext cx="5166349" cy="390366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7467" y="898243"/>
            <a:ext cx="4987224" cy="515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pic>
        <p:nvPicPr>
          <p:cNvPr id="338" name="Google Shape;338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279" y="492262"/>
            <a:ext cx="6738151" cy="58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title"/>
          </p:nvPr>
        </p:nvSpPr>
        <p:spPr>
          <a:xfrm>
            <a:off x="838200" y="3762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Times New Roman"/>
              <a:buNone/>
            </a:pPr>
            <a:r>
              <a:rPr lang="ru-RU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 использования неосократического диалога </a:t>
            </a:r>
            <a:endParaRPr sz="3200">
              <a:solidFill>
                <a:srgbClr val="002060"/>
              </a:solidFill>
            </a:endParaRPr>
          </a:p>
        </p:txBody>
      </p:sp>
      <p:sp>
        <p:nvSpPr>
          <p:cNvPr id="344" name="Google Shape;344;p37"/>
          <p:cNvSpPr txBox="1"/>
          <p:nvPr>
            <p:ph idx="1" type="body"/>
          </p:nvPr>
        </p:nvSpPr>
        <p:spPr>
          <a:xfrm>
            <a:off x="716280" y="1371600"/>
            <a:ext cx="1063752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Учитель: 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Давайте подумаем, как эту задачу можно </a:t>
            </a: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обобщить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r>
              <a:rPr i="1" lang="ru-RU" sz="33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(общий вопрос</a:t>
            </a:r>
            <a:r>
              <a:rPr i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Ученик 1: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Возможно, на </a:t>
            </a: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произвольную пирамиду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i="1" lang="ru-RU" sz="33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(гипотеза)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Учитель: 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Да, давайте подумаем о видах пирамид и вспомним, чем мы пользовались при доказательстве изначального утверждения? </a:t>
            </a:r>
            <a:r>
              <a:rPr i="1" lang="ru-RU" sz="2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(частичное согласие и вопрос для того, чтобы учащийся усомнился в своем утверждении)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Ученик 2:  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Мы основывались на свойствах равнобедренного треугольника в гранях.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Учитель: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Тогда мы можем взять пирамиду, у которой  все ребра кроме одного равны? То есть все ребра длины </a:t>
            </a:r>
            <a:r>
              <a:rPr i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а одно в основании </a:t>
            </a:r>
            <a:r>
              <a:rPr i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b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Ученик 2: 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Нет, так как тогда не все пары будут перпендикулярными.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Учитель: Так, 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олучается не достаточно равнобедренного треугольника в гранях? Или не во всех гранях?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Ученик 3: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Нам нужен правильный треугольник в основании, а  в боковых гранях могут быть и равнобедренные.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Учитель: 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Совершенно верно. Значит на какой вид можно обобщить условие задачи?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Ученик: </a:t>
            </a:r>
            <a:r>
              <a:rPr lang="ru-RU" sz="33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правильную пирамиду. </a:t>
            </a:r>
            <a:r>
              <a:rPr i="1" lang="ru-RU" sz="33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(достижение истины)</a:t>
            </a:r>
            <a:endParaRPr/>
          </a:p>
          <a:p>
            <a:pPr indent="-150368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исьменный тест и карандаш" id="349" name="Google Shape;349;p38"/>
          <p:cNvPicPr preferRelativeResize="0"/>
          <p:nvPr/>
        </p:nvPicPr>
        <p:blipFill rotWithShape="1">
          <a:blip r:embed="rId3">
            <a:alphaModFix/>
          </a:blip>
          <a:srcRect b="8208" l="0" r="0" t="5252"/>
          <a:stretch/>
        </p:blipFill>
        <p:spPr>
          <a:xfrm>
            <a:off x="12192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 txBox="1"/>
          <p:nvPr>
            <p:ph type="ctrTitle"/>
          </p:nvPr>
        </p:nvSpPr>
        <p:spPr>
          <a:xfrm>
            <a:off x="2042567" y="136525"/>
            <a:ext cx="7464778" cy="12472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Times New Roman"/>
              <a:buNone/>
            </a:pPr>
            <a:r>
              <a:rPr i="1" lang="ru-RU" sz="4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Опрос </a:t>
            </a:r>
            <a:endParaRPr/>
          </a:p>
        </p:txBody>
      </p:sp>
      <p:sp>
        <p:nvSpPr>
          <p:cNvPr id="351" name="Google Shape;351;p38"/>
          <p:cNvSpPr txBox="1"/>
          <p:nvPr>
            <p:ph idx="1" type="subTitle"/>
          </p:nvPr>
        </p:nvSpPr>
        <p:spPr>
          <a:xfrm>
            <a:off x="2776858" y="5877275"/>
            <a:ext cx="7464778" cy="459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52" name="Google Shape;352;p38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Times New Roman"/>
              <a:buNone/>
            </a:pPr>
            <a:r>
              <a:rPr i="1" lang="ru-RU" sz="4400">
                <a:latin typeface="Times New Roman"/>
                <a:ea typeface="Times New Roman"/>
                <a:cs typeface="Times New Roman"/>
                <a:sym typeface="Times New Roman"/>
              </a:rPr>
              <a:t>Опрос</a:t>
            </a:r>
            <a:br>
              <a:rPr i="1" lang="ru-RU" sz="4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358" name="Google Shape;358;p39"/>
          <p:cNvSpPr txBox="1"/>
          <p:nvPr>
            <p:ph idx="1" type="body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Какие, по Вашему мнению, могут возникнуть </a:t>
            </a:r>
            <a:r>
              <a:rPr b="1" lang="ru-RU">
                <a:latin typeface="Times New Roman"/>
                <a:ea typeface="Times New Roman"/>
                <a:cs typeface="Times New Roman"/>
                <a:sym typeface="Times New Roman"/>
              </a:rPr>
              <a:t>трудности 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при  использовании такой формы преподавания математики </a:t>
            </a:r>
            <a:r>
              <a:rPr lang="ru-RU" u="sng">
                <a:latin typeface="Times New Roman"/>
                <a:ea typeface="Times New Roman"/>
                <a:cs typeface="Times New Roman"/>
                <a:sym typeface="Times New Roman"/>
              </a:rPr>
              <a:t>в обычной школе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Какие, по Вашему мнению, могут возникнуть </a:t>
            </a:r>
            <a:r>
              <a:rPr b="1" lang="ru-RU">
                <a:latin typeface="Times New Roman"/>
                <a:ea typeface="Times New Roman"/>
                <a:cs typeface="Times New Roman"/>
                <a:sym typeface="Times New Roman"/>
              </a:rPr>
              <a:t>трудности 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при  использовании такой формы преподавания математики </a:t>
            </a:r>
            <a:r>
              <a:rPr lang="ru-RU" u="sng">
                <a:latin typeface="Times New Roman"/>
                <a:ea typeface="Times New Roman"/>
                <a:cs typeface="Times New Roman"/>
                <a:sym typeface="Times New Roman"/>
              </a:rPr>
              <a:t>в классах с углубленным изучением математики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Будет ли </a:t>
            </a:r>
            <a:r>
              <a:rPr b="1" lang="ru-RU">
                <a:latin typeface="Times New Roman"/>
                <a:ea typeface="Times New Roman"/>
                <a:cs typeface="Times New Roman"/>
                <a:sym typeface="Times New Roman"/>
              </a:rPr>
              <a:t>полезна 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такая форма преподавания в обычной школе/в математической школе? Чем?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Если у Вас возникли какие-то </a:t>
            </a:r>
            <a:r>
              <a:rPr b="1" lang="ru-RU">
                <a:latin typeface="Times New Roman"/>
                <a:ea typeface="Times New Roman"/>
                <a:cs typeface="Times New Roman"/>
                <a:sym typeface="Times New Roman"/>
              </a:rPr>
              <a:t>вопросы к докладчику/к теме 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сформулируйте их, пожалуйста. 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97027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/>
          </a:p>
          <a:p>
            <a:pPr indent="-97027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/>
          </a:p>
          <a:p>
            <a:pPr indent="-97027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4197832" y="5776853"/>
            <a:ext cx="4112023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marinafrolova25@mail.ru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635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стол&#10;&#10;Автоматически созданное описание"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996" y="606611"/>
            <a:ext cx="8057832" cy="5644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190109" y="6423445"/>
            <a:ext cx="118117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Иванова О.Э., Точилкина Т.Г. Сократический диалог как обучение совместному решению проблем // АНИ: педагогика и психология. 2017. №3 (20).</a:t>
            </a:r>
            <a:endParaRPr sz="1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>
            <p:ph type="title"/>
          </p:nvPr>
        </p:nvSpPr>
        <p:spPr>
          <a:xfrm>
            <a:off x="838200" y="2579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200"/>
              <a:buFont typeface="EB Garamond"/>
              <a:buNone/>
            </a:pPr>
            <a:r>
              <a:rPr lang="ru-RU">
                <a:solidFill>
                  <a:srgbClr val="1F3864"/>
                </a:solidFill>
              </a:rPr>
              <a:t>Список литературы </a:t>
            </a:r>
            <a:endParaRPr/>
          </a:p>
        </p:txBody>
      </p:sp>
      <p:sp>
        <p:nvSpPr>
          <p:cNvPr id="365" name="Google Shape;365;p40"/>
          <p:cNvSpPr txBox="1"/>
          <p:nvPr>
            <p:ph idx="1" type="body"/>
          </p:nvPr>
        </p:nvSpPr>
        <p:spPr>
          <a:xfrm>
            <a:off x="296882" y="1235033"/>
            <a:ext cx="11353800" cy="6044541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b="1"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Фролова, М. В. Сократический диалог как способ формирования навыков рассуждения на уроках стереометрии в классах с углубленным изучением математики </a:t>
            </a: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</a:t>
            </a: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М. В. Фролова // Классическая и современная геометрия : материалы международной конференции, посвященной 100-летию со дня рождения Л. С. Атанасяна, Москва, 01–04 ноября 2021 года / Московский педагогический государственный университет. – Москва: Московский педагогический государственный университет, 2021. – С. 149-150.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Фролова, М. В. Использование метода неосократического диалога как способа формирования критического мышления при обучении стереометрии учащихся специализированных классов </a:t>
            </a: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</a:t>
            </a: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М. В. Фролова // Современные проблемы математики и математического образования : Сборник научных статей Международной научной конференции: к 225-летию Герценовского университета, Санкт-Петербург, 04–06 июня 2022 года / Под редакцией В.В. Орлова и М.Я. Якубсона. – Санкт-Петербург: Российский государственный педагогический университет им. А. И. Герцена, 2022. – С. 113-118. 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Фролова, М. В. Метод кругов Сократа на уроке стереометрии с учащимися классов с углубленным изучением математики / М. В. Фролова </a:t>
            </a: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</a:t>
            </a: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Эвристика и дидактика математики : Материалы XII Международной научно-методической дистанционной конференции-конкурса молодых ученых, аспирантов и студентов, Донецк, 30 марта 2023 года. – Донецк: Федеральное государственное бюджетное образовательное учреждение высшего образования "Донецкий государственный университет", 2023. – С. 83-85.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Дзюба М. В. Исследовательские блуждания по стереометрической задаче/ </a:t>
            </a: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М. В. Дзюба, М. Р. Лапалайнен, С. А. Йазыджи // Физико-математическое образование в современном. Обществе: Материалы Международной научно-практической конфренции. 27-28 сентяря 2023 г. – Псков: Псковский государственный университет, 2023. –  С. 63-69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Дзюба, М. В. Метод неосократического диалога в классах с углубленным изучением математики при решении задач по теме «Угол между скрещивающимися прямыми» </a:t>
            </a:r>
            <a:r>
              <a:rPr lang="ru-RU" sz="2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</a:t>
            </a:r>
            <a:r>
              <a:rPr lang="ru-RU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М. В. Дзюба // Современные проблемы математики и математического образования: LXXVII Герценовские чтения: международная научная конференция: сборник научных трудов / под науч. ред.  В.В. Орлова, М.Я. Якубсона. – Санкт-Петербург: Издательство РГПУ им А. И. Герцена 2024. 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 txBox="1"/>
          <p:nvPr/>
        </p:nvSpPr>
        <p:spPr>
          <a:xfrm>
            <a:off x="4099560" y="6338392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marinafrolova25@mail.ru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человек, в помещении, одежда, цветок&#10;&#10;Автоматически созданное описание" id="371" name="Google Shape;371;p41"/>
          <p:cNvPicPr preferRelativeResize="0"/>
          <p:nvPr/>
        </p:nvPicPr>
        <p:blipFill rotWithShape="1">
          <a:blip r:embed="rId3">
            <a:alphaModFix amt="60000"/>
          </a:blip>
          <a:srcRect b="0" l="0" r="0" t="23729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1"/>
          <p:cNvSpPr txBox="1"/>
          <p:nvPr>
            <p:ph type="title"/>
          </p:nvPr>
        </p:nvSpPr>
        <p:spPr>
          <a:xfrm>
            <a:off x="1198181" y="728906"/>
            <a:ext cx="9792471" cy="2057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3" name="Google Shape;373;p41"/>
          <p:cNvSpPr txBox="1"/>
          <p:nvPr>
            <p:ph idx="1" type="body"/>
          </p:nvPr>
        </p:nvSpPr>
        <p:spPr>
          <a:xfrm>
            <a:off x="228600" y="1929127"/>
            <a:ext cx="11460479" cy="3171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ru-RU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6400"/>
              <a:buNone/>
            </a:pPr>
            <a:r>
              <a:t/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2983132" y="6116105"/>
            <a:ext cx="62225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marinafrolova25@mail.ru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838200" y="1641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EB Garamond"/>
              <a:buNone/>
            </a:pPr>
            <a:r>
              <a:rPr lang="ru-RU" sz="4400">
                <a:solidFill>
                  <a:srgbClr val="002060"/>
                </a:solidFill>
              </a:rPr>
              <a:t>Cократический диалог</a:t>
            </a:r>
            <a:endParaRPr/>
          </a:p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623455" y="1177637"/>
            <a:ext cx="10730345" cy="5385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Психологическое консультирование и психотерапия: технология сократического диалога 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[Электронный ресурс]: учеб. Пособие / М. В. Бурдин, Е. С. Игнатова; Перм. Гос. Нац. Исслед. Ун-т. – Электрон. Дан. – Пермь, 2019. – 1,23 Мб; 88 с.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Гусева, Е. В. Метод сократического диалога и его роль в </a:t>
            </a: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преподавании дисциплин гуманитарного 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Погодина, </a:t>
            </a: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цикла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Е. В. Гусева // Социальные отношения. – 2019. – № 1(28). – С. 20-29. – EDN JHVMJN.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Ветютнев Ю.Ю., Макаров А.И. Компетентностный подход в изучении и преподавании </a:t>
            </a: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права: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метод сократического диалога // Право и образование. 2008. No7. С. 97-103 </a:t>
            </a:r>
            <a:endParaRPr sz="19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Погодина О. А. Сократический диалог как средство образовательного взаимодействия </a:t>
            </a: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ребенком 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О. А. Погодина, О. Б. Васильева // Педагогическое образование и наука. – 2020. – № 2. – С. 64-68. – EDN NGGHYA.</a:t>
            </a:r>
            <a:endParaRPr sz="19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Carey, T. A., Mullan, R. J. (2004) What is </a:t>
            </a: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Socratic questioning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Psychotherapy: Theory, Research, Practice, Training, Vol 41(3), p. 217-226.</a:t>
            </a:r>
            <a:endParaRPr sz="19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Kennerley, H. (2007). </a:t>
            </a: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Socratic method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OCTC essential guides.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Overholser, J. C. (1993). "Elements of the </a:t>
            </a: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Socratic method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II. Inductive reasoning". Psychotherapy 30: 75–85.</a:t>
            </a:r>
            <a:endParaRPr sz="19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Padesky, Ch. A (1993). </a:t>
            </a: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Socratic Questioning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Changing Minds or Guiding Discovery? Center for Cognitive Therapy, Huntington Beach, California.</a:t>
            </a:r>
            <a:endParaRPr sz="19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Rutter, J. G., &amp; Friedberg, R. D. (1999). Guidelines for the effective use of </a:t>
            </a:r>
            <a:r>
              <a:rPr b="1"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Socratic dialogue </a:t>
            </a:r>
            <a:r>
              <a:rPr lang="ru-RU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cognitive therapy.</a:t>
            </a:r>
            <a:endParaRPr sz="19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0876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0876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None/>
            </a:pPr>
            <a:r>
              <a:t/>
            </a:r>
            <a:endParaRPr sz="1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695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695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838200" y="38059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200"/>
              <a:buFont typeface="EB Garamond"/>
              <a:buNone/>
            </a:pPr>
            <a:r>
              <a:rPr lang="ru-RU">
                <a:solidFill>
                  <a:srgbClr val="002060"/>
                </a:solidFill>
              </a:rPr>
              <a:t>Определение </a:t>
            </a:r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1049482" y="1043372"/>
            <a:ext cx="10093036" cy="555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Неосократический диалог 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это дискуссионная форма обучения учащихся методом вопрошания, в которой учитель является координатором мыслей учащихся, осуществляемая в соответствии с принципами сократического диалога с учетом специфики предметной области «Математика» </a:t>
            </a:r>
            <a:r>
              <a:rPr lang="ru-RU" sz="18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(место, цели, средства)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Цель – углубление и расширение знаний учащихся.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Место – работа с решением задачи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Средство – частично-открытые задачи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None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Этапы работы </a:t>
            </a:r>
            <a:b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методике неосократического диалога 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1168235" y="2065647"/>
            <a:ext cx="10093036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EB Garamond"/>
              <a:buAutoNum type="arabicPeriod"/>
            </a:pPr>
            <a:r>
              <a:rPr lang="ru-RU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</a:t>
            </a:r>
            <a:r>
              <a:rPr b="1" lang="ru-RU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общего вопроса</a:t>
            </a:r>
            <a:r>
              <a:rPr lang="ru-RU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Этот вопрос должен быть </a:t>
            </a:r>
            <a:r>
              <a:rPr b="1" lang="ru-RU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достаточно широк и не иметь однозначного ответа!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EB Garamond"/>
              <a:buAutoNum type="arabicPeriod"/>
            </a:pPr>
            <a:r>
              <a:rPr lang="ru-RU" sz="24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Высказывания учащихся по поводу заданной темы.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EB Garamond"/>
              <a:buAutoNum type="arabicPeriod"/>
            </a:pPr>
            <a:r>
              <a:rPr lang="ru-RU" sz="24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Подчеркивание учителем (или учеником) </a:t>
            </a:r>
            <a:r>
              <a:rPr b="1" lang="ru-RU" sz="24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положительных </a:t>
            </a:r>
            <a:r>
              <a:rPr lang="ru-RU" sz="24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сторон мнений учащихся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EB Garamond"/>
              <a:buAutoNum type="arabicPeriod"/>
            </a:pPr>
            <a:r>
              <a:rPr lang="ru-RU" sz="24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Указание на некоторые </a:t>
            </a:r>
            <a:r>
              <a:rPr b="1" lang="ru-RU" sz="24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противоречия</a:t>
            </a:r>
            <a:r>
              <a:rPr lang="ru-RU" sz="24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ответе, которые позволяют ученику самому додумать, где у него ошибка в рассуждениях, и усомниться в собственном мнении. 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EB Garamond"/>
              <a:buAutoNum type="arabicPeriod"/>
            </a:pPr>
            <a:r>
              <a:rPr lang="ru-RU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Достижение истины.</a:t>
            </a:r>
            <a:endParaRPr/>
          </a:p>
        </p:txBody>
      </p:sp>
      <p:sp>
        <p:nvSpPr>
          <p:cNvPr id="132" name="Google Shape;132;p7"/>
          <p:cNvSpPr txBox="1"/>
          <p:nvPr/>
        </p:nvSpPr>
        <p:spPr>
          <a:xfrm>
            <a:off x="198302" y="6273225"/>
            <a:ext cx="122179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Avenir"/>
                <a:ea typeface="Avenir"/>
                <a:cs typeface="Avenir"/>
                <a:sym typeface="Avenir"/>
              </a:rPr>
              <a:t>Фролова М. В. Эффективные диалоговые формы при обучении стереометрии учащихся классов с углубленным изучением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Avenir"/>
                <a:ea typeface="Avenir"/>
                <a:cs typeface="Avenir"/>
                <a:sym typeface="Avenir"/>
              </a:rPr>
              <a:t>математики// Материалы Всероссийского съезда учителей математики и информатики, МГУ им. М. В. Ломоносова, 18-19 ноября 2021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827088" y="953346"/>
            <a:ext cx="10515600" cy="1084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EB Garamond"/>
              <a:buNone/>
            </a:pPr>
            <a:r>
              <a:rPr lang="ru-RU" sz="4900">
                <a:solidFill>
                  <a:srgbClr val="1F3864"/>
                </a:solidFill>
              </a:rPr>
              <a:t>Проблемно-диалогический подход</a:t>
            </a:r>
            <a:br>
              <a:rPr lang="ru-RU" sz="4900">
                <a:solidFill>
                  <a:srgbClr val="1F3864"/>
                </a:solidFill>
              </a:rPr>
            </a:br>
            <a:r>
              <a:rPr lang="ru-RU" sz="4900">
                <a:solidFill>
                  <a:srgbClr val="1F3864"/>
                </a:solidFill>
              </a:rPr>
              <a:t> Е. Л. Мельниковой </a:t>
            </a:r>
            <a:br>
              <a:rPr lang="ru-RU" sz="54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839788" y="18288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ru-RU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«побуждающим от проблемной ситуации диалог» </a:t>
            </a:r>
            <a:endParaRPr/>
          </a:p>
        </p:txBody>
      </p:sp>
      <p:sp>
        <p:nvSpPr>
          <p:cNvPr id="139" name="Google Shape;139;p8"/>
          <p:cNvSpPr txBox="1"/>
          <p:nvPr>
            <p:ph idx="2" type="body"/>
          </p:nvPr>
        </p:nvSpPr>
        <p:spPr>
          <a:xfrm>
            <a:off x="839788" y="2743199"/>
            <a:ext cx="5157787" cy="34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56000"/>
              <a:buNone/>
            </a:pP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представляет собой сочетание </a:t>
            </a:r>
            <a:r>
              <a:rPr b="1"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приема создания проблемной ситуации </a:t>
            </a: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специальных </a:t>
            </a:r>
            <a:r>
              <a:rPr b="1"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вопросов</a:t>
            </a: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стимулирующих учеников к осознанию </a:t>
            </a:r>
            <a:r>
              <a:rPr b="1"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противоречия</a:t>
            </a:r>
            <a:r>
              <a:rPr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b="1" lang="ru-RU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формулированию учебной  проблемы. </a:t>
            </a:r>
            <a:endParaRPr b="1" sz="4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7027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 txBox="1"/>
          <p:nvPr>
            <p:ph idx="3" type="body"/>
          </p:nvPr>
        </p:nvSpPr>
        <p:spPr>
          <a:xfrm>
            <a:off x="6172200" y="18288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ru-RU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«подводящий диалог»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141" name="Google Shape;141;p8"/>
          <p:cNvSpPr txBox="1"/>
          <p:nvPr>
            <p:ph idx="4" type="body"/>
          </p:nvPr>
        </p:nvSpPr>
        <p:spPr>
          <a:xfrm>
            <a:off x="6172200" y="2743199"/>
            <a:ext cx="5183188" cy="34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rPr lang="ru-RU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представляет собой систему посильных ученикам </a:t>
            </a:r>
            <a:r>
              <a:rPr b="1" lang="ru-RU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вопросов </a:t>
            </a:r>
            <a:r>
              <a:rPr lang="ru-RU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заданий. Количество звеньев логической цепи может варьироваться, вопросы и задания могут различаться по характеру и степени трудности, однако последний вопрос всегда направлен на обобщение, т.е. </a:t>
            </a:r>
            <a:r>
              <a:rPr b="1" lang="ru-RU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формулирование темы </a:t>
            </a:r>
            <a:endParaRPr b="1" sz="39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7027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142" name="Google Shape;142;p8"/>
          <p:cNvSpPr txBox="1"/>
          <p:nvPr/>
        </p:nvSpPr>
        <p:spPr>
          <a:xfrm>
            <a:off x="739775" y="6280149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Мельникова Е. Л. Технология проблемно-диалогического обучения. Методы постановки учебной проблемы // Эксперимент и инновации в школе. 2008. №3. </a:t>
            </a:r>
            <a:endParaRPr sz="1800">
              <a:solidFill>
                <a:srgbClr val="00206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type="title"/>
          </p:nvPr>
        </p:nvSpPr>
        <p:spPr>
          <a:xfrm>
            <a:off x="838200" y="971848"/>
            <a:ext cx="116427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None/>
            </a:pPr>
            <a:r>
              <a:rPr b="1"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Принципы </a:t>
            </a:r>
            <a:r>
              <a:rPr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использования неосократического диалога</a:t>
            </a:r>
            <a:br>
              <a:rPr lang="ru-RU" sz="5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002060"/>
              </a:solidFill>
            </a:endParaRPr>
          </a:p>
        </p:txBody>
      </p: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</a:t>
            </a:r>
            <a:r>
              <a:rPr b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неоднозначного вопроса</a:t>
            </a:r>
            <a:endParaRPr sz="2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▪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Опора на </a:t>
            </a:r>
            <a:r>
              <a:rPr b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жизненный опыт 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знания учащихся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▪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Сопоставление двух и более мнений за счет поставленного в начале общего вопроса, не имеющего однозначного ответа.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▪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Вызов </a:t>
            </a:r>
            <a:r>
              <a:rPr b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гипотез 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учащихся исключительно за счет вопрошающей формы взаимодействия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▪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Циклическая </a:t>
            </a:r>
            <a:r>
              <a:rPr b="1"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последовательность</a:t>
            </a: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⮚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общий вопрос, задающий диалог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⮚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гипотеза – аргументация – вопрос – вызов противоречия – гипотеза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▪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Критическое отношение к получаемой информации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▪"/>
            </a:pPr>
            <a:r>
              <a:rPr lang="ru-RU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Творчество мысли</a:t>
            </a:r>
            <a:endParaRPr/>
          </a:p>
          <a:p>
            <a:pPr indent="-129032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minou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2021-11-07T19:16:21Z</dcterms:created>
  <dc:creator>Владислав Дзюба</dc:creator>
</cp:coreProperties>
</file>